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72" r:id="rId8"/>
    <p:sldId id="273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660066"/>
    <a:srgbClr val="6600CC"/>
    <a:srgbClr val="003300"/>
    <a:srgbClr val="800000"/>
    <a:srgbClr val="009600"/>
    <a:srgbClr val="000066"/>
    <a:srgbClr val="0000A4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8" autoAdjust="0"/>
    <p:restoredTop sz="94660"/>
  </p:normalViewPr>
  <p:slideViewPr>
    <p:cSldViewPr>
      <p:cViewPr>
        <p:scale>
          <a:sx n="66" d="100"/>
          <a:sy n="66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7E29-E6AE-4BEC-AF92-196F18945883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A2D-869B-4DC1-ABEF-C7260C093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г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572032" cy="437185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3357562"/>
            <a:ext cx="3357586" cy="928694"/>
          </a:xfrm>
          <a:prstGeom prst="rect">
            <a:avLst/>
          </a:prstGeom>
          <a:solidFill>
            <a:srgbClr val="FFCC00"/>
          </a:solidFill>
          <a:ln w="19050">
            <a:solidFill>
              <a:srgbClr val="0000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lang="uk-UA" sz="5400" b="1" i="1" baseline="0" dirty="0" smtClean="0">
                <a:solidFill>
                  <a:srgbClr val="002060"/>
                </a:solidFill>
                <a:latin typeface="Segoe Script" pitchFamily="34" charset="0"/>
              </a:rPr>
              <a:t>О.Генрі</a:t>
            </a:r>
            <a:endParaRPr kumimoji="0" lang="uk-UA" sz="5400" b="1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3"/>
            <a:ext cx="5857884" cy="1214446"/>
          </a:xfrm>
          <a:solidFill>
            <a:srgbClr val="FFCC00"/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u="sng" dirty="0" smtClean="0">
                <a:solidFill>
                  <a:srgbClr val="002060"/>
                </a:solidFill>
                <a:latin typeface="Arial Black" pitchFamily="34" charset="0"/>
              </a:rPr>
              <a:t>Проблемне питання:</a:t>
            </a:r>
          </a:p>
          <a:p>
            <a:pPr marL="361950"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sz="4300" dirty="0" smtClean="0">
                <a:solidFill>
                  <a:srgbClr val="002060"/>
                </a:solidFill>
                <a:latin typeface="Arial Black" pitchFamily="34" charset="0"/>
              </a:rPr>
              <a:t>«Чому новела має назву «Останній листок»?»</a:t>
            </a:r>
          </a:p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endParaRPr lang="uk-UA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" y="2965851"/>
            <a:ext cx="3059832" cy="3951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Коло ідей.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815329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77693"/>
            <a:ext cx="9144000" cy="793919"/>
          </a:xfrm>
          <a:solidFill>
            <a:srgbClr val="FFCC00"/>
          </a:solidFill>
          <a:ln>
            <a:noFill/>
          </a:ln>
        </p:spPr>
        <p:txBody>
          <a:bodyPr>
            <a:normAutofit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Arial Black" pitchFamily="34" charset="0"/>
              </a:rPr>
              <a:t>“</a:t>
            </a:r>
            <a:r>
              <a:rPr lang="uk-UA" sz="2800" u="sng" dirty="0" err="1" smtClean="0">
                <a:solidFill>
                  <a:srgbClr val="002060"/>
                </a:solidFill>
                <a:latin typeface="Arial Black" pitchFamily="34" charset="0"/>
              </a:rPr>
              <a:t>Музична</a:t>
            </a:r>
            <a:r>
              <a:rPr lang="uk-UA" sz="2800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u="sng" dirty="0" err="1" smtClean="0">
                <a:solidFill>
                  <a:srgbClr val="002060"/>
                </a:solidFill>
                <a:latin typeface="Arial Black" pitchFamily="34" charset="0"/>
              </a:rPr>
              <a:t>хвилинка”</a:t>
            </a:r>
            <a:endParaRPr lang="uk-UA" sz="2800" u="sng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214646" y="1785926"/>
            <a:ext cx="5929354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Світлана Копилова </a:t>
            </a:r>
            <a:r>
              <a:rPr lang="uk-UA" sz="2800" dirty="0" err="1" smtClean="0">
                <a:solidFill>
                  <a:srgbClr val="002060"/>
                </a:solidFill>
                <a:latin typeface="Arial Black" pitchFamily="34" charset="0"/>
              </a:rPr>
              <a:t>“Останній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Arial Black" pitchFamily="34" charset="0"/>
              </a:rPr>
              <a:t>листок”</a:t>
            </a:r>
            <a:endParaRPr lang="uk-UA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329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785794"/>
            <a:ext cx="3143240" cy="436729"/>
          </a:xfrm>
          <a:solidFill>
            <a:srgbClr val="FFCC00"/>
          </a:solidFill>
          <a:ln w="12700">
            <a:solidFill>
              <a:srgbClr val="0000CC"/>
            </a:solidFill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ЕПІГРАФ:</a:t>
            </a:r>
            <a:endParaRPr lang="uk-UA" sz="2800" u="sng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0" y="5286388"/>
            <a:ext cx="9144000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  <a:buSzPct val="130000"/>
              <a:buFont typeface="Arial" pitchFamily="34" charset="0"/>
              <a:buChar char="•"/>
              <a:tabLst>
                <a:tab pos="449263" algn="l"/>
              </a:tabLst>
            </a:pP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 Чи співзвучні слова епіграфа уроку з вчинком </a:t>
            </a:r>
            <a:r>
              <a:rPr lang="uk-UA" sz="2800" dirty="0" err="1" smtClean="0">
                <a:solidFill>
                  <a:srgbClr val="002060"/>
                </a:solidFill>
                <a:latin typeface="Arial Black" pitchFamily="34" charset="0"/>
              </a:rPr>
              <a:t>Бермана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00496" y="1428736"/>
            <a:ext cx="5143504" cy="2286016"/>
          </a:xfrm>
          <a:prstGeom prst="rect">
            <a:avLst/>
          </a:prstGeom>
          <a:solidFill>
            <a:srgbClr val="FFCC00"/>
          </a:solidFill>
          <a:ln w="19050">
            <a:solidFill>
              <a:srgbClr val="0000CC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Треба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прагнути бути Людиною, незважаючи на всю жорстокість навколишнього світу…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lang="uk-UA" sz="3200" i="1" baseline="0" dirty="0" smtClean="0">
                <a:solidFill>
                  <a:srgbClr val="002060"/>
                </a:solidFill>
                <a:latin typeface="Segoe Script" pitchFamily="34" charset="0"/>
              </a:rPr>
              <a:t>О.Генрі</a:t>
            </a:r>
            <a:endParaRPr kumimoji="0" lang="uk-UA" sz="2800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329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6215074" cy="642942"/>
          </a:xfrm>
          <a:solidFill>
            <a:srgbClr val="FFCC00"/>
          </a:solidFill>
          <a:ln>
            <a:noFill/>
          </a:ln>
        </p:spPr>
        <p:txBody>
          <a:bodyPr>
            <a:normAutofit fontScale="92500"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ГУМАНІЗМ (лат. людяний)</a:t>
            </a:r>
            <a:endParaRPr lang="uk-UA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85720" y="2143116"/>
            <a:ext cx="8658248" cy="41434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361950" algn="l">
              <a:tabLst>
                <a:tab pos="0" algn="l"/>
                <a:tab pos="6545263" algn="l"/>
              </a:tabLst>
            </a:pPr>
            <a:r>
              <a:rPr lang="uk-UA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моральний принцип, в основі якого лежить ставлення до людини як до найвищої цінності, захист права особистості на свободу, щастя, всебічний розвиток і прояв своїх здібностей.</a:t>
            </a:r>
          </a:p>
          <a:p>
            <a:pPr marL="541338" indent="-4763" algn="l">
              <a:tabLst>
                <a:tab pos="0" algn="l"/>
                <a:tab pos="6545263" algn="l"/>
              </a:tabLst>
            </a:pPr>
            <a:r>
              <a:rPr lang="uk-UA" sz="4100" b="1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Людяність, увага, любов до людини, готовність їй допомогти.</a:t>
            </a:r>
            <a:endParaRPr lang="uk-UA" sz="4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8785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5214942" cy="793919"/>
          </a:xfrm>
          <a:solidFill>
            <a:srgbClr val="FFCC00"/>
          </a:solidFill>
          <a:ln>
            <a:noFill/>
          </a:ln>
        </p:spPr>
        <p:txBody>
          <a:bodyPr>
            <a:noAutofit/>
          </a:bodyPr>
          <a:lstStyle/>
          <a:p>
            <a:pPr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Колективне складання програми </a:t>
            </a:r>
          </a:p>
          <a:p>
            <a:pPr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“КОДЕКС ГУМАНІСТА”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142852"/>
            <a:ext cx="3786182" cy="830997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85720" y="1928802"/>
            <a:ext cx="8658248" cy="39604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457200" algn="l">
              <a:buFont typeface="+mj-lt"/>
              <a:buAutoNum type="arabicPeriod" startAt="2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Ніколи не втрачати надії.</a:t>
            </a:r>
          </a:p>
          <a:p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19251" y="2428868"/>
            <a:ext cx="8624749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3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Виявляти любов до людей.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85720" y="2928934"/>
            <a:ext cx="8624749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4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 добрим, щирим, справедливим.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13690" y="3429000"/>
            <a:ext cx="8630310" cy="42862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5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Боротися за правду.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85720" y="3929066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6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 чесним.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13690" y="4429132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7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 терплячим до інших і уважним.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85720" y="4929198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8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Захищати мир і спокій.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13690" y="5429264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9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Вірити в Бога.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85752" y="1428736"/>
            <a:ext cx="8658248" cy="39604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457200" algn="l">
              <a:buFont typeface="+mj-lt"/>
              <a:buAutoNum type="arabicPeriod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Треба боротися за життя.</a:t>
            </a:r>
          </a:p>
          <a:p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85720" y="5929330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10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Виконувати Божі заповіді.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13690" y="6429372"/>
            <a:ext cx="8630310" cy="4286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12"/>
              <a:tabLst>
                <a:tab pos="0" algn="l"/>
                <a:tab pos="6545263" algn="l"/>
              </a:tabLs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 готовим до самопожертви.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8785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42976" y="4357694"/>
            <a:ext cx="8001024" cy="2357454"/>
          </a:xfrm>
          <a:prstGeom prst="rect">
            <a:avLst/>
          </a:prstGeom>
          <a:solidFill>
            <a:srgbClr val="FFCC00"/>
          </a:solidFill>
          <a:ln w="19050">
            <a:solidFill>
              <a:srgbClr val="0000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Байдужими не станьте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тільки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Century Gothic" pitchFamily="34" charset="0"/>
              </a:rPr>
              <a:t>І пам'ятайте, що ви люди.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Творіть добро, піклуйтеся про інших –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Century Gothic" pitchFamily="34" charset="0"/>
              </a:rPr>
              <a:t>І посвітлішає усюди.</a:t>
            </a:r>
            <a:endParaRPr kumimoji="0" lang="uk-UA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endParaRPr kumimoji="0" lang="uk-UA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30000"/>
              <a:buFont typeface="Arial" pitchFamily="34" charset="0"/>
              <a:buNone/>
              <a:tabLst>
                <a:tab pos="449263" algn="l"/>
              </a:tabLst>
              <a:defRPr/>
            </a:pPr>
            <a:endParaRPr kumimoji="0" lang="uk-UA" sz="2800" i="1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3299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4572000" cy="491067"/>
          </a:xfrm>
          <a:solidFill>
            <a:srgbClr val="FFCC00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85752" y="4357695"/>
            <a:ext cx="8658248" cy="100013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457200" algn="l">
              <a:buFont typeface="+mj-lt"/>
              <a:buAutoNum type="arabicPeriod"/>
              <a:tabLst>
                <a:tab pos="0" algn="l"/>
                <a:tab pos="6545263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Написати лист О. Генрі , поділитися враженнями, які справила на вас новела.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19251" y="5572140"/>
            <a:ext cx="8624749" cy="10715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2"/>
              <a:tabLst>
                <a:tab pos="0" algn="l"/>
                <a:tab pos="6545263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 відповідь на запитання:  Які герої  в світовій літературі  схожі на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Бермана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428785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071546"/>
            <a:ext cx="6858048" cy="5572164"/>
          </a:xfrm>
          <a:solidFill>
            <a:srgbClr val="FFCC00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174625" indent="536575" algn="just">
              <a:tabLst>
                <a:tab pos="0" algn="l"/>
                <a:tab pos="6545263" algn="l"/>
              </a:tabLst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“І все ж йому хотілося жити. Було б безглуздо померти, витерпівши такі муки. Доля хотіла від нього аж надто багато. І вмираючи, він відмовився скоритися смерті. Може, це було й божевілля, але, потрапивши в лабети смерті, він кинув їй виклик і відмовився помирати. ” 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pPr algn="l">
              <a:buClr>
                <a:srgbClr val="002060"/>
              </a:buClr>
              <a:buSzPct val="130000"/>
              <a:buFont typeface="Arial" pitchFamily="34" charset="0"/>
              <a:buChar char="•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З якого твору цей уривок?</a:t>
            </a:r>
          </a:p>
          <a:p>
            <a:pPr algn="l">
              <a:buClr>
                <a:srgbClr val="002060"/>
              </a:buClr>
              <a:buSzPct val="130000"/>
              <a:buFont typeface="Arial" pitchFamily="34" charset="0"/>
              <a:buChar char="•"/>
              <a:tabLst>
                <a:tab pos="449263" algn="l"/>
              </a:tabLst>
            </a:pPr>
            <a:r>
              <a:rPr lang="uk-UA" dirty="0" smtClean="0">
                <a:solidFill>
                  <a:srgbClr val="6600CC"/>
                </a:solidFill>
                <a:latin typeface="Arial Black" pitchFamily="34" charset="0"/>
              </a:rPr>
              <a:t> Що ви знаєте про головного героя?  </a:t>
            </a:r>
            <a:endParaRPr lang="ru-RU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6156176" cy="619486"/>
          </a:xfrm>
          <a:solidFill>
            <a:srgbClr val="FFCC00"/>
          </a:solidFill>
          <a:ln>
            <a:noFill/>
          </a:ln>
        </p:spPr>
        <p:txBody>
          <a:bodyPr>
            <a:normAutofit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Життєва позиція Джонсі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47664" y="1628800"/>
            <a:ext cx="7362104" cy="122413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457200" algn="l">
              <a:buFont typeface="+mj-lt"/>
              <a:buAutoNum type="arabicPeriod"/>
              <a:tabLst>
                <a:tab pos="0" algn="l"/>
                <a:tab pos="6545263" algn="l"/>
              </a:tabLst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«Джонсі, майже непомітна під ковдрою, лежала, повернувшись обличчям до вікна.»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14165" y="2996952"/>
            <a:ext cx="7362104" cy="11306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2"/>
              <a:tabLst>
                <a:tab pos="0" algn="l"/>
                <a:tab pos="6545263" algn="l"/>
              </a:tabLst>
            </a:pPr>
            <a:r>
              <a:rPr lang="uk-UA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«Залишилось </a:t>
            </a:r>
            <a: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 чотири листочки. Я хочу... побачити,  як одірветься останній. Тоді помру і я.»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14165" y="4330196"/>
            <a:ext cx="7362104" cy="11306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3"/>
              <a:tabLst>
                <a:tab pos="0" algn="l"/>
                <a:tab pos="6545263" algn="l"/>
              </a:tabLst>
            </a:pPr>
            <a: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чи не могла б ти малювати в другій кімнаті? – холодно спитала Джонсі.»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19726" y="5661248"/>
            <a:ext cx="7362104" cy="7872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indent="-514350" algn="l">
              <a:buFont typeface="+mj-lt"/>
              <a:buAutoNum type="arabicPeriod" startAt="4"/>
              <a:tabLst>
                <a:tab pos="0" algn="l"/>
                <a:tab pos="6545263" algn="l"/>
              </a:tabLst>
            </a:pPr>
            <a: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була поганим дівчиськом.»</a:t>
            </a:r>
            <a:b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 гріх – хотіти вмерти.»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411760" y="2690005"/>
            <a:ext cx="6489364" cy="314687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Ліс умирає. Падає листя…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Листя чи сльози, сльози чи кров…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Листя зелене, неначе надії,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В'яне і жовкне – край їм прийшов…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Листя пожовкле. Смалене вітром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З шелестом тихим летить…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Все. Все минуло. Без повороту…</a:t>
            </a:r>
          </a:p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 err="1">
                <a:solidFill>
                  <a:srgbClr val="002060"/>
                </a:solidFill>
                <a:latin typeface="Arial Black" pitchFamily="34" charset="0"/>
              </a:rPr>
              <a:t>Цить</a:t>
            </a: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, моя пісне, о </a:t>
            </a:r>
            <a:r>
              <a:rPr lang="uk-UA" sz="3500" dirty="0" err="1">
                <a:solidFill>
                  <a:srgbClr val="002060"/>
                </a:solidFill>
                <a:latin typeface="Arial Black" pitchFamily="34" charset="0"/>
              </a:rPr>
              <a:t>цить</a:t>
            </a:r>
            <a:r>
              <a:rPr lang="uk-UA" sz="3500" dirty="0">
                <a:solidFill>
                  <a:srgbClr val="002060"/>
                </a:solidFill>
                <a:latin typeface="Arial Black" pitchFamily="34" charset="0"/>
              </a:rPr>
              <a:t>…</a:t>
            </a:r>
          </a:p>
          <a:p>
            <a:pPr marL="4757738" algn="l">
              <a:tabLst>
                <a:tab pos="0" algn="l"/>
              </a:tabLst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О.Олесь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30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бер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4643470" cy="600386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57686" y="6072206"/>
            <a:ext cx="2678546" cy="567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 err="1" smtClean="0">
                <a:solidFill>
                  <a:srgbClr val="002060"/>
                </a:solidFill>
                <a:latin typeface="Arial Black" pitchFamily="34" charset="0"/>
              </a:rPr>
              <a:t>Берман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599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504" y="6159410"/>
            <a:ext cx="4178744" cy="567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 smtClean="0">
                <a:solidFill>
                  <a:srgbClr val="002060"/>
                </a:solidFill>
                <a:latin typeface="Arial Black" pitchFamily="34" charset="0"/>
              </a:rPr>
              <a:t>Скульптура Мікеланджело «МОЙСЕЙ»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714356"/>
            <a:ext cx="3562971" cy="5357850"/>
          </a:xfrm>
          <a:prstGeom prst="rect">
            <a:avLst/>
          </a:prstGeom>
        </p:spPr>
      </p:pic>
      <p:pic>
        <p:nvPicPr>
          <p:cNvPr id="13" name="Рисунок 12" descr="берма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714356"/>
            <a:ext cx="4088585" cy="5286412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786314" y="6143644"/>
            <a:ext cx="4357686" cy="567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lnSpc>
                <a:spcPct val="80000"/>
              </a:lnSpc>
              <a:tabLst>
                <a:tab pos="0" algn="l"/>
                <a:tab pos="6545263" algn="l"/>
              </a:tabLst>
            </a:pPr>
            <a:r>
              <a:rPr lang="uk-UA" sz="1900" dirty="0" smtClean="0">
                <a:solidFill>
                  <a:srgbClr val="002060"/>
                </a:solidFill>
                <a:latin typeface="Arial Black" pitchFamily="34" charset="0"/>
              </a:rPr>
              <a:t>Портрет художника </a:t>
            </a:r>
          </a:p>
          <a:p>
            <a:pPr marL="174625" algn="l">
              <a:lnSpc>
                <a:spcPct val="80000"/>
              </a:lnSpc>
              <a:tabLst>
                <a:tab pos="0" algn="l"/>
                <a:tab pos="6545263" algn="l"/>
              </a:tabLst>
            </a:pPr>
            <a:r>
              <a:rPr lang="uk-UA" sz="1900" dirty="0" smtClean="0">
                <a:solidFill>
                  <a:srgbClr val="002060"/>
                </a:solidFill>
                <a:latin typeface="Arial Black" pitchFamily="34" charset="0"/>
              </a:rPr>
              <a:t>БЕРМАНА</a:t>
            </a:r>
            <a:endParaRPr lang="uk-UA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2358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27575" r="17276"/>
          <a:stretch>
            <a:fillRect/>
          </a:stretch>
        </p:blipFill>
        <p:spPr>
          <a:xfrm>
            <a:off x="5072066" y="928670"/>
            <a:ext cx="3857652" cy="5246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l="2005" r="5764"/>
          <a:stretch>
            <a:fillRect/>
          </a:stretch>
        </p:blipFill>
        <p:spPr>
          <a:xfrm>
            <a:off x="214282" y="928670"/>
            <a:ext cx="4709081" cy="392909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14282" y="5072074"/>
            <a:ext cx="3429024" cy="107157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 smtClean="0">
                <a:solidFill>
                  <a:srgbClr val="002060"/>
                </a:solidFill>
                <a:latin typeface="Arial Black" pitchFamily="34" charset="0"/>
              </a:rPr>
              <a:t>МОЙСЕЙ. Релігійні мотиви.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2358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бер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4643470" cy="600386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57686" y="6072206"/>
            <a:ext cx="2678546" cy="5673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3500" dirty="0" err="1" smtClean="0">
                <a:solidFill>
                  <a:srgbClr val="002060"/>
                </a:solidFill>
                <a:latin typeface="Arial Black" pitchFamily="34" charset="0"/>
              </a:rPr>
              <a:t>Берман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599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210550" y="0"/>
            <a:ext cx="933450" cy="6858000"/>
            <a:chOff x="8210550" y="0"/>
            <a:chExt cx="933450" cy="6858000"/>
          </a:xfrm>
        </p:grpSpPr>
        <p:pic>
          <p:nvPicPr>
            <p:cNvPr id="4" name="Рисунок 3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0"/>
              <a:ext cx="933450" cy="1397179"/>
            </a:xfrm>
            <a:prstGeom prst="rect">
              <a:avLst/>
            </a:prstGeom>
          </p:spPr>
        </p:pic>
        <p:pic>
          <p:nvPicPr>
            <p:cNvPr id="6" name="Рисунок 5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1328289"/>
              <a:ext cx="933450" cy="1397179"/>
            </a:xfrm>
            <a:prstGeom prst="rect">
              <a:avLst/>
            </a:prstGeom>
          </p:spPr>
        </p:pic>
        <p:pic>
          <p:nvPicPr>
            <p:cNvPr id="7" name="Рисунок 6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2730398"/>
              <a:ext cx="933450" cy="1397179"/>
            </a:xfrm>
            <a:prstGeom prst="rect">
              <a:avLst/>
            </a:prstGeom>
          </p:spPr>
        </p:pic>
        <p:pic>
          <p:nvPicPr>
            <p:cNvPr id="8" name="Рисунок 7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4071942"/>
              <a:ext cx="933450" cy="1397179"/>
            </a:xfrm>
            <a:prstGeom prst="rect">
              <a:avLst/>
            </a:prstGeom>
          </p:spPr>
        </p:pic>
        <p:pic>
          <p:nvPicPr>
            <p:cNvPr id="9" name="Рисунок 8" descr="RTEmagicC_27_catalog.gif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0550" y="5460821"/>
              <a:ext cx="933450" cy="13971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47864" y="142852"/>
            <a:ext cx="5796136" cy="461665"/>
          </a:xfrm>
          <a:prstGeom prst="rect">
            <a:avLst/>
          </a:prstGeom>
          <a:solidFill>
            <a:srgbClr val="EA5F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О. Генрі  “ Останній листок ”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150"/>
            <a:ext cx="3059832" cy="491067"/>
          </a:xfrm>
          <a:solidFill>
            <a:srgbClr val="FFCC00"/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 algn="l">
              <a:buClr>
                <a:srgbClr val="002060"/>
              </a:buClr>
              <a:buSzPct val="130000"/>
              <a:tabLst>
                <a:tab pos="449263" algn="l"/>
              </a:tabLs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Робота в парах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5008" y="714356"/>
            <a:ext cx="8928992" cy="200653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2000" b="1" dirty="0" smtClean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1 пара.  </a:t>
            </a:r>
            <a:r>
              <a:rPr lang="uk-UA" sz="2000" b="1" dirty="0" smtClean="0">
                <a:solidFill>
                  <a:srgbClr val="6600CC"/>
                </a:solidFill>
                <a:latin typeface="Segoe Script" pitchFamily="34" charset="0"/>
                <a:cs typeface="Times New Roman" pitchFamily="18" charset="0"/>
              </a:rPr>
              <a:t>Завдання: 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перелічених якостей підкреслити ті, що були притаманні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Берману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11200" algn="l">
              <a:tabLst>
                <a:tab pos="0" algn="l"/>
                <a:tab pos="6545263" algn="l"/>
              </a:tabLst>
            </a:pPr>
            <a:r>
              <a:rPr lang="uk-UA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Дисциплінованість, вміння співчувати, мужність, скромність, брехливість, доброта, турботливість, підлість, готовність до самопожертви, ненависть, заздрість, чуйність, вірність, тактовність, щедрість.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15008" y="2786058"/>
            <a:ext cx="8928992" cy="46748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2000" b="1" dirty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2</a:t>
            </a:r>
            <a:r>
              <a:rPr lang="uk-UA" sz="2000" b="1" dirty="0" smtClean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 пара.  </a:t>
            </a:r>
            <a:r>
              <a:rPr lang="uk-UA" sz="2000" b="1" dirty="0" smtClean="0">
                <a:solidFill>
                  <a:srgbClr val="6600CC"/>
                </a:solidFill>
                <a:latin typeface="Segoe Script" pitchFamily="34" charset="0"/>
                <a:cs typeface="Times New Roman" pitchFamily="18" charset="0"/>
              </a:rPr>
              <a:t>Завдання: 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скласти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секан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тему «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Берман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74625" algn="l">
              <a:tabLst>
                <a:tab pos="0" algn="l"/>
                <a:tab pos="6545263" algn="l"/>
              </a:tabLst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15008" y="3357562"/>
            <a:ext cx="8928992" cy="11095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2000" b="1" dirty="0" smtClean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3пара.  </a:t>
            </a:r>
            <a:r>
              <a:rPr lang="uk-UA" sz="2000" b="1" dirty="0" smtClean="0">
                <a:solidFill>
                  <a:srgbClr val="6600CC"/>
                </a:solidFill>
                <a:latin typeface="Segoe Script" pitchFamily="34" charset="0"/>
                <a:cs typeface="Times New Roman" pitchFamily="18" charset="0"/>
              </a:rPr>
              <a:t>Завдання: 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скласти асоціативний ланцюжок характеристик-означень образу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Бермана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початку знайомства і в кінці твору. Зробити  висновок, наскільки змінився герой.</a:t>
            </a:r>
          </a:p>
          <a:p>
            <a:pPr marL="174625" algn="l">
              <a:tabLst>
                <a:tab pos="0" algn="l"/>
                <a:tab pos="6545263" algn="l"/>
              </a:tabLst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15008" y="4572008"/>
            <a:ext cx="8928992" cy="12138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2000" b="1" dirty="0" smtClean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4 пара.  </a:t>
            </a:r>
            <a:r>
              <a:rPr lang="uk-UA" sz="2000" b="1" dirty="0" smtClean="0">
                <a:solidFill>
                  <a:srgbClr val="6600CC"/>
                </a:solidFill>
                <a:latin typeface="Segoe Script" pitchFamily="34" charset="0"/>
                <a:cs typeface="Times New Roman" pitchFamily="18" charset="0"/>
              </a:rPr>
              <a:t>Завдання: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особливостікомпозиції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новелли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4625" algn="l">
              <a:tabLst>
                <a:tab pos="0" algn="l"/>
                <a:tab pos="6545263" algn="l"/>
              </a:tabLst>
            </a:pPr>
            <a:endParaRPr lang="uk-UA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l">
              <a:tabLst>
                <a:tab pos="0" algn="l"/>
                <a:tab pos="6545263" algn="l"/>
              </a:tabLst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843514"/>
              </p:ext>
            </p:extLst>
          </p:nvPr>
        </p:nvGraphicFramePr>
        <p:xfrm>
          <a:off x="428596" y="4857760"/>
          <a:ext cx="8496944" cy="7366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  <a:gridCol w="2124236"/>
                <a:gridCol w="2124236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Експозиція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Зав'язка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Кульмінація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Розв'язка</a:t>
                      </a:r>
                      <a:endParaRPr lang="ru-RU" dirty="0"/>
                    </a:p>
                  </a:txBody>
                  <a:tcPr>
                    <a:solidFill>
                      <a:srgbClr val="009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Подзаголовок 2"/>
          <p:cNvSpPr txBox="1">
            <a:spLocks/>
          </p:cNvSpPr>
          <p:nvPr/>
        </p:nvSpPr>
        <p:spPr>
          <a:xfrm>
            <a:off x="215008" y="5857892"/>
            <a:ext cx="8928992" cy="77612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algn="l">
              <a:tabLst>
                <a:tab pos="0" algn="l"/>
                <a:tab pos="6545263" algn="l"/>
              </a:tabLst>
            </a:pPr>
            <a:r>
              <a:rPr lang="uk-UA" sz="2000" b="1" dirty="0" smtClean="0">
                <a:solidFill>
                  <a:srgbClr val="009600"/>
                </a:solidFill>
                <a:latin typeface="Segoe Script" pitchFamily="34" charset="0"/>
                <a:cs typeface="Times New Roman" pitchFamily="18" charset="0"/>
              </a:rPr>
              <a:t>5 пара.  </a:t>
            </a:r>
            <a:r>
              <a:rPr lang="uk-UA" sz="2000" b="1" dirty="0" smtClean="0">
                <a:solidFill>
                  <a:srgbClr val="6600CC"/>
                </a:solidFill>
                <a:latin typeface="Segoe Script" pitchFamily="34" charset="0"/>
                <a:cs typeface="Times New Roman" pitchFamily="18" charset="0"/>
              </a:rPr>
              <a:t>Завдання: 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 відповідь на запитання: чи можна вчинок </a:t>
            </a:r>
            <a:r>
              <a:rPr lang="uk-UA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Бермана</a:t>
            </a:r>
            <a:r>
              <a:rPr lang="uk-U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назвати подвигом?</a:t>
            </a:r>
          </a:p>
          <a:p>
            <a:pPr marL="174625" algn="l">
              <a:tabLst>
                <a:tab pos="0" algn="l"/>
                <a:tab pos="6545263" algn="l"/>
              </a:tabLst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8340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650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63</cp:revision>
  <dcterms:created xsi:type="dcterms:W3CDTF">2015-02-07T10:34:01Z</dcterms:created>
  <dcterms:modified xsi:type="dcterms:W3CDTF">2015-03-05T22:05:25Z</dcterms:modified>
</cp:coreProperties>
</file>